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036EF-71F1-4668-82D1-978AD5C7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DA6723-6248-4397-B9D2-46AB61C9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424FFF-B851-4675-ADAB-9A4EDBBA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B4DC7A-768D-42B1-9FE5-D0C69D3A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951705-17E3-47A1-98A3-096CE0FC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6600D-DDFF-4356-B056-01C27069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0E5A0C-F8E4-4362-9089-9F8856474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9F65C-B11A-4946-878F-DB3C28A7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227FAA-313A-48D2-B218-EF7A46CB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801DFE-C698-4F35-8434-45492CF3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4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E49073-14D8-4C4A-9D39-327801426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037C72-D45A-4504-8E32-8F5895D85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77522E-2B8C-4B31-8CEB-DAD7B511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8EF75F-F400-4C89-9D9F-C1165D4E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0DA964-F75C-4B3D-9A36-1CDC48FF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26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26565-4DD6-4C16-B2CF-A9F05A3B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684E7F-DECB-4256-8DEE-581A6AF7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1E0958-938C-4E7C-8562-320A9D5F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C306F4-23D8-4655-8F46-606CFC08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D29C18-1123-4E58-8A0B-0527A0D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00354-4627-495E-AD8E-C1751887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7A98E3-9BD4-419E-95DC-64F7B603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1B90F7-77A0-4827-8C60-DCE18A6B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000F2-5A80-4C2A-BE2F-21CD3BA3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1C5C1B-3AA0-420B-8D8A-827502D2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10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9BD0-9202-455B-80A0-472F6E63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D683C-92A9-432A-B229-7A02363E7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54A91F-8CDD-4A66-99EC-8CE1E239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4B8A6C-10E9-4884-BFCE-A708F836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6774A7-8CDC-4F34-8FAE-E8AB07A6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8B1378-4961-48E8-8B7D-8D16CCFF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35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BD864-8AC4-406A-B854-E95D6530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F960CF-3D5A-4966-BA21-827280FD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BEF376-B20B-4652-94AF-12BABD63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44E65E-7A48-4F9E-8889-CCF7D52C4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278834-1872-419A-A598-74A90DD7F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4A2F0F8-935F-42D4-AB41-CDBEE11C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2F4D80-11C8-4243-B501-60A0F20D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CB2A52-EE33-4965-B226-D2753974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91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2B29D-084D-40DF-8627-058B71FB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F74892-2D14-4760-B95D-C2D8080B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558D15-DCE7-44D4-9610-393B9A1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9BBEC5-B1A2-418E-A45B-AED00BFC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2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7AB9F6-F648-4D26-8810-1A6E5B70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D2FAD5-54DC-4E3E-BE29-9A5869E7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05DA18-F5AD-44E8-A24D-A3508329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12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45AAA-2343-4561-B0EB-297FC372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AC519B-8FDA-4EE4-BEDD-01080B85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3024B4-DC7F-4396-9113-DEDB3A4A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341D44-0727-48AF-A0AB-ACF35854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6921B6-137D-41F5-A5B6-3F689035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254535-83A4-4E88-B5E4-B9521678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54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C7892-ECDE-4F5D-ADB8-861370BB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2E96E1-A9FB-4CC2-BF49-C54EBABB4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3799C2-39EA-456A-A3CB-47320F4EA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77EFE1-3B5B-4DA5-93F9-7072FD2A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2EB67-13DB-4AEB-A82C-00E322CE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4EE8A5-D188-4899-B7A1-005ECF05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8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D44CCC-5B79-4C1F-AFEC-75AEAADF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1C5B1-2B8C-4745-9B31-33C1C4033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0493A-8091-4C14-B3C9-B02F7FCC8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28630-E835-4B40-A52B-FA0CB7D99516}" type="datetimeFigureOut">
              <a:rPr lang="pt-BR" smtClean="0"/>
              <a:t>08/07/2020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6E425-F491-4A27-9541-25960BF47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E9E126-9A39-4B6C-948F-215ECB3E8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F969-16B6-414D-8A68-93AE23A69C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8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ibliaonline.com.br/acf/lc/14/28+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571254-9CE6-47C8-B389-DED815321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9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2E0B85-F031-4557-AF5B-3FAEA6E7B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pt-BR" sz="4100">
                <a:solidFill>
                  <a:srgbClr val="000000"/>
                </a:solidFill>
              </a:rPr>
              <a:t>A Importância do Planejamento de Comunicação na gestão eclesial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958826-FC91-4D93-853A-87F803DEE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Adriane Werner</a:t>
            </a:r>
            <a:endParaRPr lang="pt-BR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0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240E79-6DDE-4ED3-A739-BDCDB646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Instrumentos e veículos de Comunicação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82D670-2EC4-4F49-8DA7-6B9FCFFB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" r="4166" b="-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9DC6A3-341B-42A7-AFE2-0DE2D887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/>
              <a:t>Comunicação Interna</a:t>
            </a:r>
          </a:p>
          <a:p>
            <a:r>
              <a:rPr lang="en-US" sz="2200"/>
              <a:t>Comunicação Externa</a:t>
            </a:r>
          </a:p>
          <a:p>
            <a:r>
              <a:rPr lang="en-US" sz="2200"/>
              <a:t>Instrumentos de Comunicação e Evangelização</a:t>
            </a: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79729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352EED-68A4-4E82-A2A5-2D6B1E2D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" r="612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02537A-8FF7-4BAB-AAAC-4B506C51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Comunicação para resultados</a:t>
            </a:r>
            <a:endParaRPr lang="pt-BR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8995D9-4A8E-4077-B133-E37F2B99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Quais</a:t>
            </a:r>
            <a:r>
              <a:rPr lang="en-US" sz="3600" dirty="0"/>
              <a:t> </a:t>
            </a:r>
            <a:r>
              <a:rPr lang="en-US" sz="3600" dirty="0" err="1"/>
              <a:t>resultados</a:t>
            </a:r>
            <a:r>
              <a:rPr lang="en-US" sz="3600" dirty="0"/>
              <a:t>? </a:t>
            </a:r>
            <a:r>
              <a:rPr lang="en-US" sz="3600" dirty="0" err="1"/>
              <a:t>Financeiros</a:t>
            </a:r>
            <a:r>
              <a:rPr lang="en-US" sz="3600" dirty="0"/>
              <a:t>, </a:t>
            </a:r>
            <a:r>
              <a:rPr lang="en-US" sz="3600" dirty="0" err="1"/>
              <a:t>sociais</a:t>
            </a:r>
            <a:r>
              <a:rPr lang="en-US" sz="3600" dirty="0"/>
              <a:t>, de </a:t>
            </a:r>
            <a:r>
              <a:rPr lang="en-US" sz="3600" dirty="0" err="1"/>
              <a:t>visibilidade</a:t>
            </a:r>
            <a:r>
              <a:rPr lang="en-US" sz="3600" dirty="0"/>
              <a:t>…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2128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A4F30C-4E3B-4F4B-95E3-0260197E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5" r="2463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24A70C-80A2-405F-8E52-0E2AFDDA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desafio</a:t>
            </a:r>
            <a:r>
              <a:rPr lang="en-US" dirty="0"/>
              <a:t> das redes </a:t>
            </a:r>
            <a:r>
              <a:rPr lang="en-US" dirty="0" err="1"/>
              <a:t>sociais</a:t>
            </a:r>
            <a:endParaRPr lang="pt-B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F0A6C5-1489-42F0-9615-7D7AF904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116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0A3186-663E-4687-8ECC-6B7DAB54F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7" t="9091" r="2692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053EEB-475D-4B24-83D6-062DFC6A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E tudo finado com a organização…</a:t>
            </a:r>
            <a:endParaRPr lang="pt-BR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C889D-0491-4E51-84DD-1F4058F0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Missão</a:t>
            </a:r>
          </a:p>
          <a:p>
            <a:r>
              <a:rPr lang="en-US" sz="1700"/>
              <a:t>Visão </a:t>
            </a:r>
          </a:p>
          <a:p>
            <a:r>
              <a:rPr lang="en-US" sz="1700"/>
              <a:t>Valores</a:t>
            </a: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67314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Mulher posando para foto em frente a porta&#10;&#10;Descrição gerada automaticamente">
            <a:extLst>
              <a:ext uri="{FF2B5EF4-FFF2-40B4-BE49-F238E27FC236}">
                <a16:creationId xmlns:a16="http://schemas.microsoft.com/office/drawing/2014/main" id="{D3B36632-DD11-43DD-A53C-3C1C0F65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0" r="9092" b="3055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122B6BC-B263-47ED-8FED-2F3B10C5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Obrigada!</a:t>
            </a:r>
            <a:endParaRPr lang="pt-BR" sz="480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8FB663E-05FD-42D2-8CAB-AF456F6D7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Adriane Werner</a:t>
            </a:r>
            <a:endParaRPr lang="pt-BR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7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1C9A6E-1B90-40B9-A2B6-AB9D8C17E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r="1388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8CC343-F1D2-4FAE-9106-2ABD28DC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A Comunicação como caminho para a evangelização </a:t>
            </a:r>
            <a:endParaRPr lang="pt-BR" sz="2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5D61D6-826D-4681-8E3C-8BCAE4D9B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meio</a:t>
            </a:r>
            <a:r>
              <a:rPr lang="en-US" sz="1800" dirty="0"/>
              <a:t> à </a:t>
            </a:r>
            <a:r>
              <a:rPr lang="en-US" sz="1800" dirty="0" err="1"/>
              <a:t>crise</a:t>
            </a:r>
            <a:r>
              <a:rPr lang="en-US" sz="1800" dirty="0"/>
              <a:t>, </a:t>
            </a:r>
            <a:r>
              <a:rPr lang="en-US" sz="1800" dirty="0" err="1"/>
              <a:t>temos</a:t>
            </a:r>
            <a:r>
              <a:rPr lang="en-US" sz="1800" dirty="0"/>
              <a:t> </a:t>
            </a:r>
            <a:r>
              <a:rPr lang="en-US" sz="1800" dirty="0" err="1"/>
              <a:t>algumas</a:t>
            </a:r>
            <a:r>
              <a:rPr lang="en-US" sz="1800" dirty="0"/>
              <a:t> </a:t>
            </a:r>
            <a:r>
              <a:rPr lang="en-US" sz="1800" dirty="0" err="1"/>
              <a:t>oportunidades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Pessoas</a:t>
            </a:r>
            <a:r>
              <a:rPr lang="en-US" sz="1800" dirty="0"/>
              <a:t> </a:t>
            </a:r>
            <a:r>
              <a:rPr lang="en-US" sz="1800" dirty="0" err="1"/>
              <a:t>mais</a:t>
            </a:r>
            <a:r>
              <a:rPr lang="en-US" sz="1800" dirty="0"/>
              <a:t> </a:t>
            </a:r>
            <a:r>
              <a:rPr lang="en-US" sz="1800" dirty="0" err="1"/>
              <a:t>carentes</a:t>
            </a:r>
            <a:r>
              <a:rPr lang="en-US" sz="1800" dirty="0"/>
              <a:t>, </a:t>
            </a:r>
            <a:r>
              <a:rPr lang="en-US" sz="1800" dirty="0" err="1"/>
              <a:t>retornando</a:t>
            </a:r>
            <a:r>
              <a:rPr lang="en-US" sz="1800" dirty="0"/>
              <a:t> à </a:t>
            </a:r>
            <a:r>
              <a:rPr lang="en-US" sz="1800" dirty="0" err="1"/>
              <a:t>religião</a:t>
            </a:r>
            <a:endParaRPr lang="en-US" sz="1800" dirty="0"/>
          </a:p>
          <a:p>
            <a:r>
              <a:rPr lang="en-US" sz="1800" dirty="0" err="1"/>
              <a:t>Oportunidade</a:t>
            </a:r>
            <a:r>
              <a:rPr lang="en-US" sz="1800" dirty="0"/>
              <a:t> de </a:t>
            </a:r>
            <a:r>
              <a:rPr lang="en-US" sz="1800" dirty="0" err="1"/>
              <a:t>atrair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jovens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0180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BA38D9-0CFF-4784-A1C2-5C5B8950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Mas… o que </a:t>
            </a:r>
            <a:r>
              <a:rPr lang="en-US" sz="3900" dirty="0" err="1">
                <a:solidFill>
                  <a:schemeClr val="bg1"/>
                </a:solidFill>
              </a:rPr>
              <a:t>estamos</a:t>
            </a:r>
            <a:r>
              <a:rPr lang="en-US" sz="3900" dirty="0">
                <a:solidFill>
                  <a:schemeClr val="bg1"/>
                </a:solidFill>
              </a:rPr>
              <a:t> </a:t>
            </a:r>
            <a:r>
              <a:rPr lang="en-US" sz="3900" dirty="0" err="1">
                <a:solidFill>
                  <a:schemeClr val="bg1"/>
                </a:solidFill>
              </a:rPr>
              <a:t>fazendo</a:t>
            </a:r>
            <a:r>
              <a:rPr lang="en-US" sz="3900" dirty="0">
                <a:solidFill>
                  <a:schemeClr val="bg1"/>
                </a:solidFill>
              </a:rPr>
              <a:t> para </a:t>
            </a:r>
            <a:r>
              <a:rPr lang="en-US" sz="3900" dirty="0" err="1">
                <a:solidFill>
                  <a:schemeClr val="bg1"/>
                </a:solidFill>
              </a:rPr>
              <a:t>melhorar</a:t>
            </a:r>
            <a:r>
              <a:rPr lang="en-US" sz="3900" dirty="0">
                <a:solidFill>
                  <a:schemeClr val="bg1"/>
                </a:solidFill>
              </a:rPr>
              <a:t> o </a:t>
            </a:r>
            <a:r>
              <a:rPr lang="en-US" sz="3900" dirty="0" err="1">
                <a:solidFill>
                  <a:schemeClr val="bg1"/>
                </a:solidFill>
              </a:rPr>
              <a:t>engajamento</a:t>
            </a:r>
            <a:r>
              <a:rPr lang="en-US" sz="39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3544489-A308-4503-960A-81D1CD0B6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6613" r="10741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84AE7F-14D6-4B1E-AD55-CAA9C2D0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4" b="125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9A2240-8278-4C91-B5B5-DB89D2F1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Se havia um planejamento, ele precisou ser revisto às pressas!</a:t>
            </a:r>
            <a:endParaRPr lang="pt-BR" sz="2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A1AC33-D887-40B9-8478-A42F0A45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337139"/>
            <a:ext cx="4593021" cy="2516551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Mudança</a:t>
            </a:r>
            <a:r>
              <a:rPr lang="en-US" sz="2400" dirty="0"/>
              <a:t> do </a:t>
            </a:r>
            <a:r>
              <a:rPr lang="en-US" sz="2400" dirty="0" err="1"/>
              <a:t>presencial</a:t>
            </a:r>
            <a:r>
              <a:rPr lang="en-US" sz="2400" dirty="0"/>
              <a:t> para o virtual. Como </a:t>
            </a:r>
            <a:r>
              <a:rPr lang="en-US" sz="2400" dirty="0" err="1"/>
              <a:t>manter</a:t>
            </a:r>
            <a:r>
              <a:rPr lang="en-US" sz="2400" dirty="0"/>
              <a:t> a </a:t>
            </a:r>
            <a:r>
              <a:rPr lang="en-US" sz="2400" dirty="0" err="1"/>
              <a:t>união</a:t>
            </a:r>
            <a:r>
              <a:rPr lang="en-US" sz="2400" dirty="0"/>
              <a:t> da </a:t>
            </a:r>
            <a:r>
              <a:rPr lang="en-US" sz="2400" dirty="0" err="1"/>
              <a:t>comunidade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Experiências</a:t>
            </a:r>
            <a:r>
              <a:rPr lang="en-US" sz="2400" dirty="0"/>
              <a:t> simples e </a:t>
            </a:r>
            <a:r>
              <a:rPr lang="en-US" sz="2400" dirty="0" err="1"/>
              <a:t>vitoriosas</a:t>
            </a:r>
            <a:endParaRPr lang="en-US" sz="2400" dirty="0"/>
          </a:p>
          <a:p>
            <a:r>
              <a:rPr lang="en-US" sz="2400" dirty="0"/>
              <a:t>PASCOM </a:t>
            </a:r>
            <a:r>
              <a:rPr lang="en-US" sz="2400" dirty="0" err="1"/>
              <a:t>organizada</a:t>
            </a:r>
            <a:r>
              <a:rPr lang="en-US" sz="2400" dirty="0"/>
              <a:t>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092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16E39-DD0C-47E4-BC9E-98FEF24E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Preparar o amanhã</a:t>
            </a:r>
            <a:endParaRPr lang="pt-BR" sz="480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145652-B7BC-475A-9589-15485088E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Voltaremos ao “antigo normal”? </a:t>
            </a:r>
          </a:p>
          <a:p>
            <a:r>
              <a:rPr lang="en-US" sz="2000"/>
              <a:t>Como não perder o que conquistamos neste período?</a:t>
            </a:r>
            <a:endParaRPr lang="pt-BR" sz="2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325EDF-4E02-48C9-85C7-888923D5F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5" r="24973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634776-FE37-4E30-91E0-23994BE6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 err="1"/>
              <a:t>Então</a:t>
            </a:r>
            <a:r>
              <a:rPr lang="en-US" dirty="0"/>
              <a:t>, </a:t>
            </a:r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planejar</a:t>
            </a:r>
            <a:r>
              <a:rPr lang="en-US" dirty="0"/>
              <a:t> a </a:t>
            </a:r>
            <a:r>
              <a:rPr lang="en-US" dirty="0" err="1"/>
              <a:t>comunicação</a:t>
            </a:r>
            <a:r>
              <a:rPr lang="en-US" dirty="0"/>
              <a:t>!</a:t>
            </a:r>
            <a:endParaRPr lang="pt-BR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E9E2E-4500-407C-893F-5F1D06C92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pt-BR" dirty="0"/>
              <a:t>Pois qual de vós, querendo edificar uma torre, não se assenta primeiro a fazer as contas dos gastos, para ver se tem com que a acabar?</a:t>
            </a:r>
            <a:br>
              <a:rPr lang="pt-BR" dirty="0"/>
            </a:br>
            <a:br>
              <a:rPr lang="pt-BR" dirty="0"/>
            </a:br>
            <a:r>
              <a:rPr lang="pt-BR" u="sng" dirty="0">
                <a:hlinkClick r:id="rId2"/>
              </a:rPr>
              <a:t>Lucas 14:28</a:t>
            </a:r>
            <a:endParaRPr lang="pt-BR" dirty="0"/>
          </a:p>
          <a:p>
            <a:endParaRPr lang="pt-B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3AD31C-6F3C-4487-A094-9211F2E16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r="16124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D50F2E-6698-4A4E-BDBF-36E482A98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 r="1144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877279-046F-4523-AA95-869912A5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Planejamento de Comunicação</a:t>
            </a:r>
            <a:endParaRPr lang="pt-BR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B7C643-5D43-4AA6-829B-97F525AC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Análise do cenário</a:t>
            </a:r>
          </a:p>
          <a:p>
            <a:r>
              <a:rPr lang="en-US" sz="1800"/>
              <a:t>Planejamento estratégico</a:t>
            </a:r>
          </a:p>
          <a:p>
            <a:r>
              <a:rPr lang="en-US" sz="1800"/>
              <a:t>Execução e Avalição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41987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D0DA-6C48-44E3-BA6A-C6AFF2D8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O que é </a:t>
            </a:r>
            <a:r>
              <a:rPr lang="en-US" dirty="0" err="1"/>
              <a:t>planejar</a:t>
            </a:r>
            <a:r>
              <a:rPr lang="en-US" dirty="0"/>
              <a:t>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9866FD-FBD9-4399-8D55-8F552151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pt-BR" sz="1800"/>
              <a:t>Escolher qual a direção seguir e alocar os recursos necessários para atingir um determinado objetivo.</a:t>
            </a:r>
          </a:p>
          <a:p>
            <a:r>
              <a:rPr lang="pt-BR" sz="1800"/>
              <a:t>Quais são os objetivos?</a:t>
            </a:r>
          </a:p>
          <a:p>
            <a:r>
              <a:rPr lang="pt-BR" sz="1800"/>
              <a:t>Quais s</a:t>
            </a:r>
            <a:r>
              <a:rPr lang="en-US" sz="1800"/>
              <a:t>ã</a:t>
            </a:r>
            <a:r>
              <a:rPr lang="pt-BR" sz="1800"/>
              <a:t>o os recursos?</a:t>
            </a:r>
          </a:p>
          <a:p>
            <a:r>
              <a:rPr lang="pt-BR" sz="1800"/>
              <a:t>Qual </a:t>
            </a:r>
            <a:r>
              <a:rPr lang="en-US" sz="1800"/>
              <a:t>é o público?</a:t>
            </a:r>
          </a:p>
          <a:p>
            <a:r>
              <a:rPr lang="en-US" sz="1800"/>
              <a:t>Que meios de comunicação serão utilizados?</a:t>
            </a:r>
          </a:p>
          <a:p>
            <a:r>
              <a:rPr lang="en-US" sz="1800"/>
              <a:t>Como os resultados serão mensurados?</a:t>
            </a:r>
            <a:endParaRPr lang="pt-BR" sz="1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2D9C8F-3AC8-4542-A5F5-4CD479677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6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4771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8BDAEC-2B04-4F47-88A9-C31FBDEC1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95" r="1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D4F7E-8922-4E15-84F8-B0219C9D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Os diferentes públicos (stakeholders)</a:t>
            </a:r>
            <a:endParaRPr lang="pt-BR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61DB3-9722-4EBD-B9D4-1D301A27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Pastorais</a:t>
            </a:r>
          </a:p>
          <a:p>
            <a:r>
              <a:rPr lang="en-US" sz="1700"/>
              <a:t>Ministérios</a:t>
            </a:r>
          </a:p>
          <a:p>
            <a:r>
              <a:rPr lang="en-US" sz="1700"/>
              <a:t>Fieis</a:t>
            </a:r>
          </a:p>
          <a:p>
            <a:r>
              <a:rPr lang="en-US" sz="1700"/>
              <a:t>Hierarquia da Igreja</a:t>
            </a:r>
          </a:p>
          <a:p>
            <a:r>
              <a:rPr lang="en-US" sz="1700"/>
              <a:t>Sociedade do entorno</a:t>
            </a:r>
          </a:p>
          <a:p>
            <a:r>
              <a:rPr lang="en-US" sz="1700"/>
              <a:t>Sociedade em geral</a:t>
            </a: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72546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 Importância do Planejamento de Comunicação na gestão eclesial</vt:lpstr>
      <vt:lpstr>A Comunicação como caminho para a evangelização </vt:lpstr>
      <vt:lpstr>Mas… o que estamos fazendo para melhorar o engajamento?</vt:lpstr>
      <vt:lpstr>Se havia um planejamento, ele precisou ser revisto às pressas!</vt:lpstr>
      <vt:lpstr>Preparar o amanhã</vt:lpstr>
      <vt:lpstr>Então, vamos planejar a comunicação!</vt:lpstr>
      <vt:lpstr>Planejamento de Comunicação</vt:lpstr>
      <vt:lpstr>O que é planejar?</vt:lpstr>
      <vt:lpstr>Os diferentes públicos (stakeholders)</vt:lpstr>
      <vt:lpstr>Instrumentos e veículos de Comunicação</vt:lpstr>
      <vt:lpstr>Comunicação para resultados</vt:lpstr>
      <vt:lpstr>O desafio das redes sociais</vt:lpstr>
      <vt:lpstr>E tudo finado com a organização…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do Planejamento de Comunicação na gestão eclesial</dc:title>
  <dc:creator>User</dc:creator>
  <cp:lastModifiedBy>User</cp:lastModifiedBy>
  <cp:revision>2</cp:revision>
  <dcterms:created xsi:type="dcterms:W3CDTF">2020-07-09T00:15:37Z</dcterms:created>
  <dcterms:modified xsi:type="dcterms:W3CDTF">2020-07-09T00:16:17Z</dcterms:modified>
</cp:coreProperties>
</file>